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98" r:id="rId3"/>
    <p:sldId id="299" r:id="rId4"/>
    <p:sldId id="258" r:id="rId5"/>
    <p:sldId id="259" r:id="rId6"/>
    <p:sldId id="289" r:id="rId7"/>
    <p:sldId id="290" r:id="rId8"/>
    <p:sldId id="291" r:id="rId9"/>
    <p:sldId id="292" r:id="rId10"/>
    <p:sldId id="293" r:id="rId11"/>
    <p:sldId id="294" r:id="rId12"/>
    <p:sldId id="296" r:id="rId13"/>
    <p:sldId id="297" r:id="rId14"/>
    <p:sldId id="275" r:id="rId15"/>
  </p:sldIdLst>
  <p:sldSz cx="24384000" cy="13716000"/>
  <p:notesSz cx="6858000" cy="9144000"/>
  <p:embeddedFontLst>
    <p:embeddedFont>
      <p:font typeface="OCRB" panose="020B0609020202020204" pitchFamily="49" charset="0"/>
      <p:regular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Open Sans ExtraBold" panose="020B0906030804020204" pitchFamily="34" charset="0"/>
      <p:bold r:id="rId22"/>
      <p:italic r:id="rId23"/>
      <p:boldItalic r:id="rId24"/>
    </p:embeddedFont>
    <p:embeddedFont>
      <p:font typeface="Open Sans Light" panose="020B0306030504020204" pitchFamily="34" charset="0"/>
      <p:regular r:id="rId25"/>
      <p:italic r:id="rId26"/>
    </p:embeddedFont>
    <p:embeddedFont>
      <p:font typeface="Open Sans Semibold" panose="020B0706030804020204" pitchFamily="34" charset="0"/>
      <p:regular r:id="rId27"/>
      <p:bold r:id="rId28"/>
      <p:italic r:id="rId29"/>
      <p:boldItalic r:id="rId30"/>
    </p:embeddedFont>
    <p:embeddedFont>
      <p:font typeface="Tahoma" panose="020B0604030504040204" pitchFamily="34" charset="0"/>
      <p:regular r:id="rId31"/>
      <p:bold r:id="rId32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F36"/>
    <a:srgbClr val="314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9" autoAdjust="0"/>
    <p:restoredTop sz="96197"/>
  </p:normalViewPr>
  <p:slideViewPr>
    <p:cSldViewPr snapToGrid="0" snapToObjects="1">
      <p:cViewPr varScale="1">
        <p:scale>
          <a:sx n="39" d="100"/>
          <a:sy n="39" d="100"/>
        </p:scale>
        <p:origin x="140" y="2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71" name="Shape 1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 b="0" i="0">
        <a:latin typeface="Open Sans Light" pitchFamily="2" charset="0"/>
        <a:ea typeface="Open Sans Light" pitchFamily="2" charset="0"/>
        <a:cs typeface="Open Sans Light" pitchFamily="2" charset="0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12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5.png"/><Relationship Id="rId5" Type="http://schemas.openxmlformats.org/officeDocument/2006/relationships/image" Target="../media/image11.sv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9.svg"/><Relationship Id="rId7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G Slide-01.jpg" descr="BG Slide-01.jpg">
            <a:extLst>
              <a:ext uri="{FF2B5EF4-FFF2-40B4-BE49-F238E27FC236}">
                <a16:creationId xmlns:a16="http://schemas.microsoft.com/office/drawing/2014/main" id="{2AB02847-5A77-D04F-9022-6161AA94A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2610CD5C-942F-BF48-875B-42FFCE146C9A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3" name="Body Level One…">
            <a:extLst>
              <a:ext uri="{FF2B5EF4-FFF2-40B4-BE49-F238E27FC236}">
                <a16:creationId xmlns:a16="http://schemas.microsoft.com/office/drawing/2014/main" id="{DC9E4D2B-1303-D647-ADF8-BD63A36C3CA0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6754848"/>
            <a:ext cx="21971001" cy="190500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4"/>
            <a:endParaRPr dirty="0"/>
          </a:p>
        </p:txBody>
      </p:sp>
      <p:sp>
        <p:nvSpPr>
          <p:cNvPr id="24" name="Presentation Title">
            <a:extLst>
              <a:ext uri="{FF2B5EF4-FFF2-40B4-BE49-F238E27FC236}">
                <a16:creationId xmlns:a16="http://schemas.microsoft.com/office/drawing/2014/main" id="{1323A2FB-C06C-AA47-AA40-00FC9E490C6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391781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Presentation</a:t>
            </a:r>
            <a:r>
              <a:rPr dirty="0"/>
              <a:t>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6474C2C-5958-6F6B-1482-E67DED339D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58192" y="11538583"/>
            <a:ext cx="4212692" cy="74588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lang="en-US" dirty="0"/>
              <a:t>Type your name</a:t>
            </a:r>
          </a:p>
        </p:txBody>
      </p:sp>
      <p:sp>
        <p:nvSpPr>
          <p:cNvPr id="4" name="UNIVERSITAS BINA NUSANTARA">
            <a:extLst>
              <a:ext uri="{FF2B5EF4-FFF2-40B4-BE49-F238E27FC236}">
                <a16:creationId xmlns:a16="http://schemas.microsoft.com/office/drawing/2014/main" id="{5DC7F27E-9CB9-099F-4DA7-367C6ADB411B}"/>
              </a:ext>
            </a:extLst>
          </p:cNvPr>
          <p:cNvSpPr txBox="1"/>
          <p:nvPr userDrawn="1"/>
        </p:nvSpPr>
        <p:spPr>
          <a:xfrm>
            <a:off x="10058192" y="11100823"/>
            <a:ext cx="4212692" cy="35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lang="en-US" sz="2800" dirty="0"/>
              <a:t>SUBJECT MATTER EXPERT</a:t>
            </a:r>
            <a:endParaRPr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2B8CD-2B60-168D-460C-3FFD38B69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9027" y="758208"/>
            <a:ext cx="2698754" cy="1143002"/>
          </a:xfrm>
          <a:prstGeom prst="rect">
            <a:avLst/>
          </a:prstGeom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69A49E29-524D-6392-0485-9DF63C0D6D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941248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3B0134B8-92DD-5A47-83ED-ED2B1DC0A2FA}"/>
              </a:ext>
            </a:extLst>
          </p:cNvPr>
          <p:cNvSpPr/>
          <p:nvPr userDrawn="1"/>
        </p:nvSpPr>
        <p:spPr>
          <a:xfrm>
            <a:off x="-56844" y="-25400"/>
            <a:ext cx="24497688" cy="13766800"/>
          </a:xfrm>
          <a:prstGeom prst="rect">
            <a:avLst/>
          </a:prstGeom>
          <a:gradFill>
            <a:gsLst>
              <a:gs pos="0">
                <a:srgbClr val="797979"/>
              </a:gs>
              <a:gs pos="100000">
                <a:srgbClr val="A9A9A9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53EC82-39FF-16C4-642C-2070D4989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79D2E17-CD2E-3750-65DE-315E0C44F5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794635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">
            <a:extLst>
              <a:ext uri="{FF2B5EF4-FFF2-40B4-BE49-F238E27FC236}">
                <a16:creationId xmlns:a16="http://schemas.microsoft.com/office/drawing/2014/main" id="{0CE21BA8-841F-EE46-90AB-358900DBBA45}"/>
              </a:ext>
            </a:extLst>
          </p:cNvPr>
          <p:cNvSpPr/>
          <p:nvPr userDrawn="1"/>
        </p:nvSpPr>
        <p:spPr>
          <a:xfrm>
            <a:off x="0" y="2363008"/>
            <a:ext cx="24384000" cy="11436178"/>
          </a:xfrm>
          <a:prstGeom prst="rect">
            <a:avLst/>
          </a:prstGeom>
          <a:solidFill>
            <a:srgbClr val="EBEBEB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6AB40C6-E41E-9F54-5391-1B969D0CD911}"/>
              </a:ext>
            </a:extLst>
          </p:cNvPr>
          <p:cNvSpPr/>
          <p:nvPr userDrawn="1"/>
        </p:nvSpPr>
        <p:spPr>
          <a:xfrm>
            <a:off x="6181816" y="4686855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80221CE-1DAF-B881-9928-5F7152658A68}"/>
              </a:ext>
            </a:extLst>
          </p:cNvPr>
          <p:cNvSpPr/>
          <p:nvPr userDrawn="1"/>
        </p:nvSpPr>
        <p:spPr>
          <a:xfrm>
            <a:off x="2167377" y="4686855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769ADC5F-7856-93FC-73B6-D0FD6CF171F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51814" y="4995800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0A99FD3-8026-DED8-6415-E6F86A722F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54063" y="4995800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247E1DC-6698-D91F-6E0F-EE6AA5A0EE44}"/>
              </a:ext>
            </a:extLst>
          </p:cNvPr>
          <p:cNvSpPr/>
          <p:nvPr userDrawn="1"/>
        </p:nvSpPr>
        <p:spPr>
          <a:xfrm>
            <a:off x="6181816" y="7440664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4546BDD-E691-E2BA-47E5-B549A7229C89}"/>
              </a:ext>
            </a:extLst>
          </p:cNvPr>
          <p:cNvSpPr/>
          <p:nvPr userDrawn="1"/>
        </p:nvSpPr>
        <p:spPr>
          <a:xfrm>
            <a:off x="2167377" y="7440664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60AF2BE-EDAA-B7C2-8580-AB1ACF70EF3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51814" y="7749609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EC36AFE-3A01-B3EC-7E28-B8F97B9003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54063" y="7749609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E84B4FD-950C-7E7E-B32E-0106A01D53C4}"/>
              </a:ext>
            </a:extLst>
          </p:cNvPr>
          <p:cNvSpPr/>
          <p:nvPr userDrawn="1"/>
        </p:nvSpPr>
        <p:spPr>
          <a:xfrm>
            <a:off x="6181816" y="10194473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B266147-1D67-88E4-9FE7-F833346E464A}"/>
              </a:ext>
            </a:extLst>
          </p:cNvPr>
          <p:cNvSpPr/>
          <p:nvPr userDrawn="1"/>
        </p:nvSpPr>
        <p:spPr>
          <a:xfrm>
            <a:off x="2167377" y="10194473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248EF39-489B-0AB6-1C39-97964F6585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51814" y="10503418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37917F2-61C0-8B23-0D87-2AA3EEB8377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54063" y="10503418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3F0C4EB7-81AE-6D10-33F3-83A99AC2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2058"/>
            <a:ext cx="14715569" cy="510281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043113C8-679B-440C-38CF-27CC1A6FF3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rgbClr val="424242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47DDD-26C7-6643-F78E-7D846EE61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4" name="Group">
            <a:extLst>
              <a:ext uri="{FF2B5EF4-FFF2-40B4-BE49-F238E27FC236}">
                <a16:creationId xmlns:a16="http://schemas.microsoft.com/office/drawing/2014/main" id="{7ECEA5DF-6E18-3A6E-8D5B-83F815F6641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7091168A-CF21-90B0-E317-4D5837F67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" name="Image" descr="Image">
              <a:extLst>
                <a:ext uri="{FF2B5EF4-FFF2-40B4-BE49-F238E27FC236}">
                  <a16:creationId xmlns:a16="http://schemas.microsoft.com/office/drawing/2014/main" id="{66F1D347-8887-50E1-404D-81CA8EA95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" name="Image" descr="Image">
              <a:extLst>
                <a:ext uri="{FF2B5EF4-FFF2-40B4-BE49-F238E27FC236}">
                  <a16:creationId xmlns:a16="http://schemas.microsoft.com/office/drawing/2014/main" id="{31815DE4-517D-1DFD-DEB0-EFAEBDA0E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99810271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">
            <a:extLst>
              <a:ext uri="{FF2B5EF4-FFF2-40B4-BE49-F238E27FC236}">
                <a16:creationId xmlns:a16="http://schemas.microsoft.com/office/drawing/2014/main" id="{5B500D99-BCA8-5A47-AC2D-7A5DFB585C9A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A99AE5-3E66-BB3F-4028-3D48CC999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5" name="Group">
            <a:extLst>
              <a:ext uri="{FF2B5EF4-FFF2-40B4-BE49-F238E27FC236}">
                <a16:creationId xmlns:a16="http://schemas.microsoft.com/office/drawing/2014/main" id="{394FDA65-5E81-1098-0941-1FB18BED14DD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38BA09D8-F8B2-19A8-B70A-1A73ACE24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C8189981-CA8D-3F41-4C71-452D07E52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F2CA1978-1D7F-9FBC-1610-A6CA7FFA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23987A6D-AD04-0FF1-0C66-3D62A8BBD97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rmAutofit/>
          </a:bodyPr>
          <a:lstStyle>
            <a:lvl1pPr marL="742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1pPr>
            <a:lvl2pPr marL="1498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2pPr>
            <a:lvl3pPr marL="2254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3pPr>
            <a:lvl4pPr marL="3010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4pPr>
            <a:lvl5pPr marL="3658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5pPr>
            <a:lvl7pPr marL="3657600" indent="0">
              <a:buNone/>
              <a:defRPr/>
            </a:lvl7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40510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2A636C9-947E-150D-EB07-22919761FA60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67377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25FCA52D-C087-3347-A5F3-54D623B211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05342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4A212B9-DBD9-E746-BAFB-9234B89096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643307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3A552A97-F867-374E-B40D-BD84D80804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7377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DB283EA2-01A0-334D-8038-2E3190C1B2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405342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B5710E30-F50B-2E47-A284-AB9A73F6AB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643307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B8984F-75C1-9D5B-FF38-2151D7714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14440FB6-864F-EC32-9C12-F5781DD839A1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FD2AEEAF-7ADA-0233-2FB3-A724EEF03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27230D68-4A71-B42E-9C59-8EFE95EE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6FA4D137-12D3-04A4-6F7D-A965125F6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50518920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A325C97-8FC1-69A4-76A6-9BFCCE62D08F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8F28C692-0EE9-7D99-17B4-3313049F0A01}"/>
              </a:ext>
            </a:extLst>
          </p:cNvPr>
          <p:cNvSpPr/>
          <p:nvPr userDrawn="1"/>
        </p:nvSpPr>
        <p:spPr>
          <a:xfrm>
            <a:off x="7398337" y="6690612"/>
            <a:ext cx="1573640" cy="118201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1B89336-F494-2062-ED79-0A44623AD4C4}"/>
              </a:ext>
            </a:extLst>
          </p:cNvPr>
          <p:cNvSpPr/>
          <p:nvPr userDrawn="1"/>
        </p:nvSpPr>
        <p:spPr>
          <a:xfrm>
            <a:off x="2167377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94247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51AEE51-4476-0347-EE71-4727AC7D90CC}"/>
              </a:ext>
            </a:extLst>
          </p:cNvPr>
          <p:cNvSpPr/>
          <p:nvPr userDrawn="1"/>
        </p:nvSpPr>
        <p:spPr>
          <a:xfrm>
            <a:off x="9278138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8DF8073-7CBE-78F8-385D-33EC70507F81}"/>
              </a:ext>
            </a:extLst>
          </p:cNvPr>
          <p:cNvSpPr/>
          <p:nvPr userDrawn="1"/>
        </p:nvSpPr>
        <p:spPr>
          <a:xfrm>
            <a:off x="16388899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06E93C-E9EF-DAD7-BDE3-8DDAB05CD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719708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AB64C3FA-E7EC-73CE-DEC9-E0D1DACCC92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882946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1B745795-7EE3-42BF-EDBE-49D4FAD835F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349891" y="10445295"/>
            <a:ext cx="19038148" cy="1701954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0AE76436-839B-BF36-E19E-893653562EA3}"/>
              </a:ext>
            </a:extLst>
          </p:cNvPr>
          <p:cNvSpPr/>
          <p:nvPr userDrawn="1"/>
        </p:nvSpPr>
        <p:spPr>
          <a:xfrm>
            <a:off x="14509098" y="6690612"/>
            <a:ext cx="1573640" cy="118201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CFF0438-821D-3C18-6D61-1BD73A4DC167}"/>
              </a:ext>
            </a:extLst>
          </p:cNvPr>
          <p:cNvSpPr/>
          <p:nvPr userDrawn="1"/>
        </p:nvSpPr>
        <p:spPr>
          <a:xfrm>
            <a:off x="4241849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BC35716-81E4-A54F-3272-89DAA37CF79D}"/>
              </a:ext>
            </a:extLst>
          </p:cNvPr>
          <p:cNvSpPr/>
          <p:nvPr userDrawn="1"/>
        </p:nvSpPr>
        <p:spPr>
          <a:xfrm>
            <a:off x="11279661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D587B62-738C-1BE8-E775-FC6EC9D2556E}"/>
              </a:ext>
            </a:extLst>
          </p:cNvPr>
          <p:cNvSpPr/>
          <p:nvPr userDrawn="1"/>
        </p:nvSpPr>
        <p:spPr>
          <a:xfrm>
            <a:off x="18463370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C48672-F1E2-A230-B095-57E67183F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9" name="Group">
            <a:extLst>
              <a:ext uri="{FF2B5EF4-FFF2-40B4-BE49-F238E27FC236}">
                <a16:creationId xmlns:a16="http://schemas.microsoft.com/office/drawing/2014/main" id="{8D3FDAF8-012C-4D3A-C949-6317F6E219D0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56EB9265-9B68-78E9-B5B8-F2C39D913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E445F39B-125D-DE62-15D6-B4FE5E3C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Image" descr="Image">
              <a:extLst>
                <a:ext uri="{FF2B5EF4-FFF2-40B4-BE49-F238E27FC236}">
                  <a16:creationId xmlns:a16="http://schemas.microsoft.com/office/drawing/2014/main" id="{CC8E73D5-72F6-77A3-C650-62976C858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80928499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95F33489-AE64-A520-339D-37FA55DCDDCD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4A212B9-DBD9-E746-BAFB-9234B89096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167377" y="6556917"/>
            <a:ext cx="9768906" cy="557561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199BEEEC-0D44-544B-A30D-8F854BF4A1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39930" y="4210629"/>
            <a:ext cx="9099057" cy="7921898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3C6146-DC72-7FB3-6375-B120A24C10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66938" y="4210049"/>
            <a:ext cx="9768874" cy="2039112"/>
          </a:xfrm>
        </p:spPr>
        <p:txBody>
          <a:bodyPr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5pPr marL="2438400" indent="0" algn="l"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D14E8-DE1C-14FC-FEA7-30EAAA9BB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7" name="Group">
            <a:extLst>
              <a:ext uri="{FF2B5EF4-FFF2-40B4-BE49-F238E27FC236}">
                <a16:creationId xmlns:a16="http://schemas.microsoft.com/office/drawing/2014/main" id="{E62B7B4A-4960-D224-2BB3-BD1A6C05E12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6F2D1DB1-7918-B846-534B-BCACC7908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A33628EC-398A-85C8-EA60-202449B36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4EE2131F-630C-FF89-05AC-61DFC8071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8532981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28F252AD-5DE4-7070-6059-31CB6E8E15CC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Or 3">
            <a:extLst>
              <a:ext uri="{FF2B5EF4-FFF2-40B4-BE49-F238E27FC236}">
                <a16:creationId xmlns:a16="http://schemas.microsoft.com/office/drawing/2014/main" id="{E68A1B27-C10C-399D-6C52-E0B8F062FF6D}"/>
              </a:ext>
            </a:extLst>
          </p:cNvPr>
          <p:cNvSpPr/>
          <p:nvPr userDrawn="1"/>
        </p:nvSpPr>
        <p:spPr>
          <a:xfrm>
            <a:off x="7481303" y="3712458"/>
            <a:ext cx="9144000" cy="9144000"/>
          </a:xfrm>
          <a:prstGeom prst="flowChartOr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AE1FE12-D6E7-CC76-3FE4-BC8F0EC78DF0}"/>
              </a:ext>
            </a:extLst>
          </p:cNvPr>
          <p:cNvCxnSpPr>
            <a:cxnSpLocks/>
            <a:stCxn id="4" idx="0"/>
          </p:cNvCxnSpPr>
          <p:nvPr userDrawn="1"/>
        </p:nvCxnSpPr>
        <p:spPr>
          <a:xfrm>
            <a:off x="12053303" y="3712458"/>
            <a:ext cx="22098" cy="9144000"/>
          </a:xfrm>
          <a:prstGeom prst="line">
            <a:avLst/>
          </a:prstGeom>
          <a:noFill/>
          <a:ln w="76200" cap="flat">
            <a:solidFill>
              <a:srgbClr val="314F9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945EE12-0322-D3C6-8589-1B9554503365}"/>
              </a:ext>
            </a:extLst>
          </p:cNvPr>
          <p:cNvCxnSpPr>
            <a:cxnSpLocks/>
            <a:endCxn id="4" idx="2"/>
          </p:cNvCxnSpPr>
          <p:nvPr userDrawn="1"/>
        </p:nvCxnSpPr>
        <p:spPr>
          <a:xfrm flipH="1">
            <a:off x="7481303" y="8284458"/>
            <a:ext cx="9144000" cy="0"/>
          </a:xfrm>
          <a:prstGeom prst="line">
            <a:avLst/>
          </a:prstGeom>
          <a:noFill/>
          <a:ln w="76200" cap="flat">
            <a:solidFill>
              <a:srgbClr val="314F9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B267469-4390-8C92-5D06-4DA338A102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66939" y="4018728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FC4F9637-2BA1-E3F7-1599-2295EF076CC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56949" y="7294814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47270689-CD03-86EE-AD4E-701F61CD37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56949" y="8617313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B5939A4B-8504-2C32-E90E-9DA4843EF0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365741" y="7298299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44D6C0A8-7DC7-6F84-E472-8E0CA423C5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27997" y="8595891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6BCDD7A-9667-FF15-DEDB-20C0D431E0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66939" y="8938684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6ADBE3FB-D313-E2BC-715C-D8600CF8B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255744" y="4018728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79FD328-17AF-2BB2-5730-3D5CA0EE97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255744" y="8938684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0" name="Graphic 19" descr="Artificial Intelligence with solid fill">
            <a:extLst>
              <a:ext uri="{FF2B5EF4-FFF2-40B4-BE49-F238E27FC236}">
                <a16:creationId xmlns:a16="http://schemas.microsoft.com/office/drawing/2014/main" id="{717E632E-7C2D-8BE2-BA0D-FBA56ED592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28162" y="4999921"/>
            <a:ext cx="1936946" cy="1936946"/>
          </a:xfrm>
          <a:prstGeom prst="rect">
            <a:avLst/>
          </a:prstGeom>
        </p:spPr>
      </p:pic>
      <p:pic>
        <p:nvPicPr>
          <p:cNvPr id="22" name="Graphic 21" descr="Atom with solid fill">
            <a:extLst>
              <a:ext uri="{FF2B5EF4-FFF2-40B4-BE49-F238E27FC236}">
                <a16:creationId xmlns:a16="http://schemas.microsoft.com/office/drawing/2014/main" id="{CCE4C43E-15B3-15EB-CF11-EB3378A3CEF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37038" y="4968699"/>
            <a:ext cx="1958731" cy="1958731"/>
          </a:xfrm>
          <a:prstGeom prst="rect">
            <a:avLst/>
          </a:prstGeom>
        </p:spPr>
      </p:pic>
      <p:pic>
        <p:nvPicPr>
          <p:cNvPr id="24" name="Graphic 23" descr="Bar chart with solid fill">
            <a:extLst>
              <a:ext uri="{FF2B5EF4-FFF2-40B4-BE49-F238E27FC236}">
                <a16:creationId xmlns:a16="http://schemas.microsoft.com/office/drawing/2014/main" id="{0445AAA4-0C9A-80AB-86CE-F91A16FFC29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4135" y="9715514"/>
            <a:ext cx="1696410" cy="1696410"/>
          </a:xfrm>
          <a:prstGeom prst="rect">
            <a:avLst/>
          </a:prstGeom>
        </p:spPr>
      </p:pic>
      <p:pic>
        <p:nvPicPr>
          <p:cNvPr id="35" name="Graphic 34" descr="Blockchain with solid fill">
            <a:extLst>
              <a:ext uri="{FF2B5EF4-FFF2-40B4-BE49-F238E27FC236}">
                <a16:creationId xmlns:a16="http://schemas.microsoft.com/office/drawing/2014/main" id="{CB7D00AA-1C33-1508-6057-E10BDF964F0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837038" y="9711819"/>
            <a:ext cx="1700105" cy="17001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FCB3B-92B7-9A04-09DB-5667129A3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805F1785-290C-1641-A96F-184692C72980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DE051A88-BFBF-58FB-0D20-AA66E50B9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FF606EC9-F598-701C-CF2B-AC339348B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1DD6A07B-1CB5-B903-09DB-950559FCE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0701029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F55631E8-C878-10B3-37B6-B446CE8244F9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CRB" panose="020F0502020204030204" pitchFamily="34" charset="0"/>
              <a:ea typeface="Open Sans Light" pitchFamily="2" charset="0"/>
              <a:cs typeface="OCRB" panose="020F050202020403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B267469-4390-8C92-5D06-4DA338A102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66938" y="4349750"/>
            <a:ext cx="12097701" cy="3462458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6BCDD7A-9667-FF15-DEDB-20C0D431E0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66938" y="8938684"/>
            <a:ext cx="19839621" cy="3676241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Graphic 4" descr="Checklist with solid fill">
            <a:extLst>
              <a:ext uri="{FF2B5EF4-FFF2-40B4-BE49-F238E27FC236}">
                <a16:creationId xmlns:a16="http://schemas.microsoft.com/office/drawing/2014/main" id="{EEEA3E7D-43D1-BB41-8C28-FEDBD7273D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0" y="4320116"/>
            <a:ext cx="3535680" cy="3535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1F61AE-0C1A-636C-687E-207E2A2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7" name="Group">
            <a:extLst>
              <a:ext uri="{FF2B5EF4-FFF2-40B4-BE49-F238E27FC236}">
                <a16:creationId xmlns:a16="http://schemas.microsoft.com/office/drawing/2014/main" id="{A734540B-EB64-130D-3523-93575103ED02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5953221E-8F74-C3B9-7C70-CFB02A3B7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49A2096B-323B-F3EF-7CC9-DF562AC8C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8B7EE6C9-8BC7-CD09-089B-BA35D919D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22704086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">
            <a:extLst>
              <a:ext uri="{FF2B5EF4-FFF2-40B4-BE49-F238E27FC236}">
                <a16:creationId xmlns:a16="http://schemas.microsoft.com/office/drawing/2014/main" id="{57D6C136-B186-B244-9E34-B1B3CC503956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76751" y="10942822"/>
            <a:ext cx="8523218" cy="1444847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25FCA52D-C087-3347-A5F3-54D623B211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684029" y="10972442"/>
            <a:ext cx="8523218" cy="1444848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3520A367-5826-4047-8F6E-21433679533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6751" y="4582010"/>
            <a:ext cx="8523218" cy="5555977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9A473F0-3B7E-704A-AA89-F4277FCB99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684029" y="4582010"/>
            <a:ext cx="8523218" cy="5577461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10B6C-2009-3AB9-2B36-C9C111BD1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5" name="Group">
            <a:extLst>
              <a:ext uri="{FF2B5EF4-FFF2-40B4-BE49-F238E27FC236}">
                <a16:creationId xmlns:a16="http://schemas.microsoft.com/office/drawing/2014/main" id="{6BFD5909-E19C-D820-5C51-280C15B09CB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8B08C927-B7A0-43BA-4100-83612BFB5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6AFC5A1D-896A-4BE5-A25A-A01721372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58C85CFC-A584-60C9-398C-FC5F3B10C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7792455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450F1BD6-0F15-C34E-9F74-50970B5378D2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64D80AC6-9CFD-09B5-1CEF-F695884CCD02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11460163" y="3962400"/>
            <a:ext cx="12118975" cy="9083675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A6CC15-DCB9-9ABD-A03B-8B586BD05B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02075" y="3962399"/>
            <a:ext cx="7010400" cy="4058049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Graphic 8" descr="Blockchain with solid fill">
            <a:extLst>
              <a:ext uri="{FF2B5EF4-FFF2-40B4-BE49-F238E27FC236}">
                <a16:creationId xmlns:a16="http://schemas.microsoft.com/office/drawing/2014/main" id="{C6F9FEE2-3F55-6EBA-4F92-F43ABD638B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37047" y="3962400"/>
            <a:ext cx="1403522" cy="1403522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8597BD3B-4478-8A1D-BD26-1D9EFAA7FC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02075" y="8861383"/>
            <a:ext cx="7010400" cy="4058049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Graphic 10" descr="Bullseye with solid fill">
            <a:extLst>
              <a:ext uri="{FF2B5EF4-FFF2-40B4-BE49-F238E27FC236}">
                <a16:creationId xmlns:a16="http://schemas.microsoft.com/office/drawing/2014/main" id="{D6B829BF-9E0D-0105-F75C-8DDD429EFC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7110" y="8648744"/>
            <a:ext cx="1403521" cy="14035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C22165-28E5-078B-D527-EB85E34E9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8" name="Group">
            <a:extLst>
              <a:ext uri="{FF2B5EF4-FFF2-40B4-BE49-F238E27FC236}">
                <a16:creationId xmlns:a16="http://schemas.microsoft.com/office/drawing/2014/main" id="{1AB01AB1-EADC-77A2-A940-2DE69B7ABE8E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3B174F11-D671-E0EF-C5C9-332FF7B22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B2D60E6B-CEFB-1201-1ABC-A47A5C6D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" name="Image" descr="Image">
              <a:extLst>
                <a:ext uri="{FF2B5EF4-FFF2-40B4-BE49-F238E27FC236}">
                  <a16:creationId xmlns:a16="http://schemas.microsoft.com/office/drawing/2014/main" id="{3ECE39F8-02C5-64A7-9AC5-4BDC8C44E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81101224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2058"/>
            <a:ext cx="14715569" cy="510281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rgbClr val="424242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CCD29839-25B4-3D48-8D8C-B1D859A74A9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rmAutofit/>
          </a:bodyPr>
          <a:lstStyle>
            <a:lvl1pPr marL="742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1pPr>
            <a:lvl2pPr marL="1498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2pPr>
            <a:lvl3pPr marL="2254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3pPr>
            <a:lvl4pPr marL="3010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4pPr>
            <a:lvl5pPr marL="3658950" indent="-742950">
              <a:lnSpc>
                <a:spcPct val="100000"/>
              </a:lnSpc>
              <a:spcBef>
                <a:spcPts val="3500"/>
              </a:spcBef>
              <a:buSzPct val="100000"/>
              <a:buFont typeface="Arial" panose="020B0604020202020204" pitchFamily="34" charset="0"/>
              <a:buChar char="•"/>
              <a:tabLst/>
              <a:defRPr kumimoji="0" lang="en-US" sz="44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Helvetica Neue"/>
              </a:defRPr>
            </a:lvl5pPr>
            <a:lvl7pPr marL="3657600" indent="0">
              <a:buNone/>
              <a:defRPr/>
            </a:lvl7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39841-01E8-3B46-1169-9D75B18B7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2" name="Group">
            <a:extLst>
              <a:ext uri="{FF2B5EF4-FFF2-40B4-BE49-F238E27FC236}">
                <a16:creationId xmlns:a16="http://schemas.microsoft.com/office/drawing/2014/main" id="{AC8C371E-C0F6-4081-3D3F-D6E3528C4285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4" name="Image" descr="Image">
              <a:extLst>
                <a:ext uri="{FF2B5EF4-FFF2-40B4-BE49-F238E27FC236}">
                  <a16:creationId xmlns:a16="http://schemas.microsoft.com/office/drawing/2014/main" id="{521B05C9-D576-5C9F-B6FD-5FB48D1A7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BAAB4BAE-E916-72F8-967D-ECE287538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4B27BB17-04E8-65DD-1C87-6ECA478DD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090245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6D051288-6E3E-A95D-1377-4372C7DC1C4F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4D652F67-94A0-0840-AE16-55B87BEAF3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7377" y="4120517"/>
            <a:ext cx="9469197" cy="8568593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A7F952E-8DC5-6A79-9AE3-813B3AE4D1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47867" y="6462508"/>
            <a:ext cx="8024838" cy="6226602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A033C1D-E65C-08C9-F39B-80EFE57D65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47428" y="4115640"/>
            <a:ext cx="8024812" cy="1968425"/>
          </a:xfrm>
        </p:spPr>
        <p:txBody>
          <a:bodyPr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5pPr marL="2438400" indent="0" algn="l"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9C9F5-AAFF-0002-246E-C6EBF2351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19954499-52C9-37B8-CE68-E31F97D9B97E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1827E7EE-F7D7-B912-1873-48F271C75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97CC2254-DB2F-2222-3ACB-0F4D49DF2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1DEA3358-B0D8-2D88-2DDF-CD2824CEA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13404523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z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FABE8965-C5C7-9C39-4D77-41321DCB42C7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Round Same Side Corner Rectangle 3">
            <a:extLst>
              <a:ext uri="{FF2B5EF4-FFF2-40B4-BE49-F238E27FC236}">
                <a16:creationId xmlns:a16="http://schemas.microsoft.com/office/drawing/2014/main" id="{FA29A0C7-63A9-37AE-C36E-28D29DB1FC0C}"/>
              </a:ext>
            </a:extLst>
          </p:cNvPr>
          <p:cNvSpPr/>
          <p:nvPr userDrawn="1"/>
        </p:nvSpPr>
        <p:spPr>
          <a:xfrm>
            <a:off x="2124334" y="5228017"/>
            <a:ext cx="7712393" cy="8605898"/>
          </a:xfrm>
          <a:prstGeom prst="round2SameRect">
            <a:avLst>
              <a:gd name="adj1" fmla="val 7123"/>
              <a:gd name="adj2" fmla="val 0"/>
            </a:avLst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FA553-2EAA-7D5D-66A4-3CB0B3039A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94247" y="7248019"/>
            <a:ext cx="6817382" cy="6226602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Graphic 5" descr="Help with solid fill">
            <a:extLst>
              <a:ext uri="{FF2B5EF4-FFF2-40B4-BE49-F238E27FC236}">
                <a16:creationId xmlns:a16="http://schemas.microsoft.com/office/drawing/2014/main" id="{5BCC09F5-BEFD-455C-0F2F-F18D468EC7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94247" y="5468810"/>
            <a:ext cx="1427671" cy="1427671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5EDB33-736C-0AA5-C7CD-BDFF535E7A9C}"/>
              </a:ext>
            </a:extLst>
          </p:cNvPr>
          <p:cNvSpPr/>
          <p:nvPr userDrawn="1"/>
        </p:nvSpPr>
        <p:spPr>
          <a:xfrm>
            <a:off x="11485756" y="5237573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29247D-C253-CBDD-13EE-F16B85217807}"/>
              </a:ext>
            </a:extLst>
          </p:cNvPr>
          <p:cNvSpPr/>
          <p:nvPr userDrawn="1"/>
        </p:nvSpPr>
        <p:spPr>
          <a:xfrm>
            <a:off x="11485756" y="6937152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0D50B7-0BFF-E456-7675-C96913EC6D02}"/>
              </a:ext>
            </a:extLst>
          </p:cNvPr>
          <p:cNvSpPr/>
          <p:nvPr userDrawn="1"/>
        </p:nvSpPr>
        <p:spPr>
          <a:xfrm>
            <a:off x="11485756" y="8615938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4EB9AD0-97D9-EA55-1897-8E787ACA18AD}"/>
              </a:ext>
            </a:extLst>
          </p:cNvPr>
          <p:cNvSpPr/>
          <p:nvPr userDrawn="1"/>
        </p:nvSpPr>
        <p:spPr>
          <a:xfrm>
            <a:off x="11485756" y="10294724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FE4A142-7345-2F27-77AC-6B8D7F3BB8F0}"/>
              </a:ext>
            </a:extLst>
          </p:cNvPr>
          <p:cNvSpPr/>
          <p:nvPr userDrawn="1"/>
        </p:nvSpPr>
        <p:spPr>
          <a:xfrm>
            <a:off x="11485756" y="11973510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ED258EB-0A79-0CC4-9AC5-E5BB65095D9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936252" y="5570897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D7D34A3F-BE3B-171A-71BC-2F827D2C4C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936252" y="7270476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3421587F-10AC-7EBE-6901-E1BA33DF8A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936252" y="8949262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B1FF3B0B-6113-DB9F-2F3C-96810CE901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1936252" y="10628048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B78CB5C-262B-068C-9251-A2C3C592CF4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36252" y="12306834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9AF533-B5F6-1F4C-DB2A-D5C619F69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9" name="Group">
            <a:extLst>
              <a:ext uri="{FF2B5EF4-FFF2-40B4-BE49-F238E27FC236}">
                <a16:creationId xmlns:a16="http://schemas.microsoft.com/office/drawing/2014/main" id="{CACAE48A-1410-60E4-FCE8-EBA95AD9A7D1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835D3321-F5AB-7B39-240A-709C3EABC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9A5045C5-E6D9-0C02-A60D-808D1A46D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5C378790-9194-7CF7-64F2-DCDC541DE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15136152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G Slide-01.jpg" descr="BG Slide-01.jpg">
            <a:extLst>
              <a:ext uri="{FF2B5EF4-FFF2-40B4-BE49-F238E27FC236}">
                <a16:creationId xmlns:a16="http://schemas.microsoft.com/office/drawing/2014/main" id="{EB456242-AA88-DF45-9244-298FA0B83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UNIVERSITAS BINA NUSANTARA">
            <a:extLst>
              <a:ext uri="{FF2B5EF4-FFF2-40B4-BE49-F238E27FC236}">
                <a16:creationId xmlns:a16="http://schemas.microsoft.com/office/drawing/2014/main" id="{1D553A28-04FA-E944-90CB-BDB2AEBEA300}"/>
              </a:ext>
            </a:extLst>
          </p:cNvPr>
          <p:cNvSpPr txBox="1"/>
          <p:nvPr userDrawn="1"/>
        </p:nvSpPr>
        <p:spPr>
          <a:xfrm>
            <a:off x="9823213" y="8366096"/>
            <a:ext cx="4727256" cy="301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sz="2400" dirty="0"/>
              <a:t>UNIVERSITAS</a:t>
            </a:r>
            <a:r>
              <a:rPr sz="2400" b="1" dirty="0"/>
              <a:t> BINA NUSANTARA</a:t>
            </a: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902508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438335"/>
            <a:ext cx="21971001" cy="86467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18" name="Presentation Title">
            <a:extLst>
              <a:ext uri="{FF2B5EF4-FFF2-40B4-BE49-F238E27FC236}">
                <a16:creationId xmlns:a16="http://schemas.microsoft.com/office/drawing/2014/main" id="{15CBFADB-E6B3-9B4E-8320-314E3790EC2E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3058757"/>
            <a:ext cx="21971004" cy="37462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THANK YOU message</a:t>
            </a:r>
            <a:endParaRPr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973D83C-1488-3E4C-B9DF-5608E0394C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75574" y="9486762"/>
            <a:ext cx="6222535" cy="35827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rPr>
              <a:t>MONTH YEAR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BE46FE-17DA-131C-25CA-513E1EB2D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9D08008-1FC5-26A6-E9A3-3474200068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7320987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G Slide-01.jpg" descr="BG Slide-01.jpg">
            <a:extLst>
              <a:ext uri="{FF2B5EF4-FFF2-40B4-BE49-F238E27FC236}">
                <a16:creationId xmlns:a16="http://schemas.microsoft.com/office/drawing/2014/main" id="{EB456242-AA88-DF45-9244-298FA0B83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BE73ECD8-9761-904C-83FC-7C21B825FC86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902508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438335"/>
            <a:ext cx="21971001" cy="86467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18" name="Presentation Title">
            <a:extLst>
              <a:ext uri="{FF2B5EF4-FFF2-40B4-BE49-F238E27FC236}">
                <a16:creationId xmlns:a16="http://schemas.microsoft.com/office/drawing/2014/main" id="{15CBFADB-E6B3-9B4E-8320-314E3790EC2E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3058757"/>
            <a:ext cx="21971004" cy="37462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/>
              <a:t>THANK YOU message</a:t>
            </a:r>
            <a:endParaRPr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973D83C-1488-3E4C-B9DF-5608E0394C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75574" y="9486762"/>
            <a:ext cx="6222535" cy="35827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rPr>
              <a:t>MONTH YEAR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851190-1E16-8731-05F7-9E415A2E7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6478055-4CD9-7AD2-1E0C-062019F0D61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0994172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G Slide-01.jpg" descr="BG Slide-01.jpg">
            <a:extLst>
              <a:ext uri="{FF2B5EF4-FFF2-40B4-BE49-F238E27FC236}">
                <a16:creationId xmlns:a16="http://schemas.microsoft.com/office/drawing/2014/main" id="{2AB02847-5A77-D04F-9022-6161AA94A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F7BB76AE-A45C-1F43-9E7B-E96439A8D439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2610CD5C-942F-BF48-875B-42FFCE146C9A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3" name="Body Level One…">
            <a:extLst>
              <a:ext uri="{FF2B5EF4-FFF2-40B4-BE49-F238E27FC236}">
                <a16:creationId xmlns:a16="http://schemas.microsoft.com/office/drawing/2014/main" id="{DC9E4D2B-1303-D647-ADF8-BD63A36C3CA0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6754848"/>
            <a:ext cx="21971001" cy="190500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4"/>
            <a:endParaRPr dirty="0"/>
          </a:p>
        </p:txBody>
      </p:sp>
      <p:sp>
        <p:nvSpPr>
          <p:cNvPr id="24" name="Presentation Title">
            <a:extLst>
              <a:ext uri="{FF2B5EF4-FFF2-40B4-BE49-F238E27FC236}">
                <a16:creationId xmlns:a16="http://schemas.microsoft.com/office/drawing/2014/main" id="{1323A2FB-C06C-AA47-AA40-00FC9E490C6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391781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Presentation</a:t>
            </a:r>
            <a:r>
              <a:rPr dirty="0"/>
              <a:t> </a:t>
            </a:r>
            <a:r>
              <a:rPr lang="en-ID" dirty="0"/>
              <a:t>Title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3DCB9E1-9FF7-C612-AB16-FF67078783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58192" y="11538583"/>
            <a:ext cx="4212692" cy="74588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lang="en-US" dirty="0"/>
              <a:t>Type your name</a:t>
            </a:r>
          </a:p>
        </p:txBody>
      </p:sp>
      <p:sp>
        <p:nvSpPr>
          <p:cNvPr id="3" name="UNIVERSITAS BINA NUSANTARA">
            <a:extLst>
              <a:ext uri="{FF2B5EF4-FFF2-40B4-BE49-F238E27FC236}">
                <a16:creationId xmlns:a16="http://schemas.microsoft.com/office/drawing/2014/main" id="{76287026-42FF-418F-A536-8F52F4949E8D}"/>
              </a:ext>
            </a:extLst>
          </p:cNvPr>
          <p:cNvSpPr txBox="1"/>
          <p:nvPr userDrawn="1"/>
        </p:nvSpPr>
        <p:spPr>
          <a:xfrm>
            <a:off x="10058192" y="11100823"/>
            <a:ext cx="4212692" cy="35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lang="en-US" sz="2800" dirty="0"/>
              <a:t>SUBJECT MATTER EXPERT</a:t>
            </a:r>
            <a:endParaRPr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412E04-E7E5-6907-9DD0-CE975EF38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9028" y="758208"/>
            <a:ext cx="2698754" cy="1143002"/>
          </a:xfrm>
          <a:prstGeom prst="rect">
            <a:avLst/>
          </a:prstGeom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926A66CA-CC36-3D53-1A6D-2BBE35B859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003185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493109-42AD-F678-F34A-9DA73287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01451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B64D7030-BF7A-6737-0471-B16F6A5E914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2620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039E3D91-9575-7645-A4DA-1857555C3973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37568-0478-FF67-A2F0-B1647C1EC9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24" y="758208"/>
            <a:ext cx="2698754" cy="1143002"/>
          </a:xfrm>
          <a:prstGeom prst="rect">
            <a:avLst/>
          </a:prstGeom>
        </p:spPr>
      </p:pic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97B52BDB-6F34-5E38-95B5-002D2E4627E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22" y="758207"/>
            <a:ext cx="1914972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212086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9B58D5CA-1AEF-754B-9F74-AE29F8DD61D5}"/>
              </a:ext>
            </a:extLst>
          </p:cNvPr>
          <p:cNvSpPr/>
          <p:nvPr userDrawn="1"/>
        </p:nvSpPr>
        <p:spPr>
          <a:xfrm>
            <a:off x="-1" y="0"/>
            <a:ext cx="24384001" cy="13716000"/>
          </a:xfrm>
          <a:prstGeom prst="rect">
            <a:avLst/>
          </a:prstGeom>
          <a:gradFill>
            <a:gsLst>
              <a:gs pos="0">
                <a:srgbClr val="F89620"/>
              </a:gs>
              <a:gs pos="100000">
                <a:srgbClr val="FFB039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174CAF-8FC8-EDAE-768D-30BF90143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24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023E32AF-B055-2D80-60DC-AD951FFC6EC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22" y="758207"/>
            <a:ext cx="1914972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299051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D74DB4AE-0419-BC41-9D4A-DC2FB6ABAE92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3F9842-C644-B204-B6FB-F1DB21947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171C5759-0A99-760B-64A0-C6156603CA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8888290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5C668086-F712-8640-8B8D-2424E50E003F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FBCE66-A5E8-A158-9B31-BA9AFC103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25DF897-C0D1-81DA-05D2-9D6EC69E20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073022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B6B9E9EC-92F4-2943-BCEE-A17DD1A638A8}"/>
              </a:ext>
            </a:extLst>
          </p:cNvPr>
          <p:cNvSpPr/>
          <p:nvPr userDrawn="1"/>
        </p:nvSpPr>
        <p:spPr>
          <a:xfrm>
            <a:off x="-56844" y="-25400"/>
            <a:ext cx="24497688" cy="13766800"/>
          </a:xfrm>
          <a:prstGeom prst="rect">
            <a:avLst/>
          </a:prstGeom>
          <a:gradFill>
            <a:gsLst>
              <a:gs pos="0">
                <a:srgbClr val="315094"/>
              </a:gs>
              <a:gs pos="100000">
                <a:srgbClr val="293C6E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3DC583-F6CD-401E-7E06-373CCF952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B18B5FE2-77F7-8983-B96D-E39C876C98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126830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bullet text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89384" y="13076008"/>
            <a:ext cx="392736" cy="3795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fld id="{86CB4B4D-7CA3-9044-876B-883B54F8677D}" type="slidenum">
              <a:rPr lang="en-ID"/>
              <a:pPr/>
              <a:t>‹#›</a:t>
            </a:fld>
            <a:endParaRPr lang="en-ID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6" r:id="rId2"/>
    <p:sldLayoutId id="214748368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4" r:id="rId11"/>
    <p:sldLayoutId id="2147483667" r:id="rId12"/>
    <p:sldLayoutId id="2147483668" r:id="rId13"/>
    <p:sldLayoutId id="2147483685" r:id="rId14"/>
    <p:sldLayoutId id="2147483669" r:id="rId15"/>
    <p:sldLayoutId id="2147483683" r:id="rId16"/>
    <p:sldLayoutId id="2147483688" r:id="rId17"/>
    <p:sldLayoutId id="2147483670" r:id="rId18"/>
    <p:sldLayoutId id="2147483687" r:id="rId19"/>
    <p:sldLayoutId id="2147483671" r:id="rId20"/>
    <p:sldLayoutId id="2147483686" r:id="rId21"/>
    <p:sldLayoutId id="2147483680" r:id="rId22"/>
    <p:sldLayoutId id="2147483681" r:id="rId23"/>
  </p:sldLayoutIdLst>
  <p:transition spd="med"/>
  <p:txStyles>
    <p:titleStyle>
      <a:lvl1pPr marL="0" marR="0" indent="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Open Sans Extrabold" panose="020B0606030504020204" pitchFamily="34" charset="0"/>
          <a:ea typeface="Open Sans Extrabold" panose="020B0606030504020204" pitchFamily="34" charset="0"/>
          <a:cs typeface="Open Sans Extrabold" panose="020B0606030504020204" pitchFamily="34" charset="0"/>
          <a:sym typeface="Helvetica Neue"/>
        </a:defRPr>
      </a:lvl1pPr>
      <a:lvl2pPr marL="0" marR="0" indent="457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1pPr>
      <a:lvl2pPr marL="1219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2pPr>
      <a:lvl3pPr marL="1828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3pPr>
      <a:lvl4pPr marL="2438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4pPr>
      <a:lvl5pPr marL="30480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5pPr>
      <a:lvl6pPr marL="3657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F9371B-F92F-AED8-457A-F4BAE6779B8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SESSION 04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C0E2BF-BBBC-BF27-4255-C5149D193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 II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DA326-32BB-7EBF-F49C-D0308881B7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Henry Lucky, </a:t>
            </a:r>
            <a:r>
              <a:rPr lang="en-US" dirty="0" err="1"/>
              <a:t>S.Kom</a:t>
            </a:r>
            <a:r>
              <a:rPr lang="en-US" dirty="0"/>
              <a:t>., </a:t>
            </a:r>
            <a:r>
              <a:rPr lang="en-US" dirty="0" err="1"/>
              <a:t>M.Kom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756458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Double linked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594323-6DA7-1F44-C3F9-601803BC2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447" y="4555159"/>
            <a:ext cx="6662056" cy="3477287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Autofit/>
          </a:bodyPr>
          <a:lstStyle/>
          <a:p>
            <a:pPr algn="just">
              <a:buFont typeface="Wingdings" pitchFamily="2" charset="2"/>
              <a:buChar char="Ø"/>
              <a:defRPr/>
            </a:pP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The node to be deleted is </a:t>
            </a:r>
            <a:r>
              <a:rPr lang="en-US" altLang="zh-CN" b="1" dirty="0">
                <a:latin typeface="Tahoma" pitchFamily="34" charset="0"/>
                <a:ea typeface="SimSun" pitchFamily="2" charset="-122"/>
                <a:cs typeface="Tahoma" pitchFamily="34" charset="0"/>
              </a:rPr>
              <a:t>tail</a:t>
            </a: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.</a:t>
            </a:r>
          </a:p>
          <a:p>
            <a:pPr marL="756000" lvl="1" indent="0" algn="just">
              <a:buNone/>
              <a:defRPr/>
            </a:pPr>
            <a:r>
              <a:rPr lang="id-ID" altLang="zh-CN" dirty="0" err="1">
                <a:latin typeface="Courier New" pitchFamily="49" charset="0"/>
                <a:ea typeface="SimSun" pitchFamily="2" charset="-122"/>
              </a:rPr>
              <a:t>tail</a:t>
            </a:r>
            <a:r>
              <a:rPr lang="id-ID" altLang="zh-CN" dirty="0">
                <a:latin typeface="Courier New" pitchFamily="49" charset="0"/>
                <a:ea typeface="SimSun" pitchFamily="2" charset="-122"/>
              </a:rPr>
              <a:t> = </a:t>
            </a:r>
            <a:r>
              <a:rPr lang="id-ID" altLang="zh-CN" dirty="0" err="1">
                <a:latin typeface="Courier New" pitchFamily="49" charset="0"/>
                <a:ea typeface="SimSun" pitchFamily="2" charset="-122"/>
              </a:rPr>
              <a:t>tail</a:t>
            </a:r>
            <a:r>
              <a:rPr lang="id-ID" altLang="zh-CN" dirty="0">
                <a:latin typeface="Courier New" pitchFamily="49" charset="0"/>
                <a:ea typeface="SimSun" pitchFamily="2" charset="-122"/>
              </a:rPr>
              <a:t>-&gt;</a:t>
            </a:r>
            <a:r>
              <a:rPr lang="id-ID" altLang="zh-CN" dirty="0" err="1">
                <a:latin typeface="Courier New" pitchFamily="49" charset="0"/>
                <a:ea typeface="SimSun" pitchFamily="2" charset="-122"/>
              </a:rPr>
              <a:t>prev</a:t>
            </a:r>
            <a:r>
              <a:rPr lang="id-ID" altLang="zh-CN" dirty="0">
                <a:latin typeface="Courier New" pitchFamily="49" charset="0"/>
                <a:ea typeface="SimSun" pitchFamily="2" charset="-122"/>
              </a:rPr>
              <a:t>;</a:t>
            </a:r>
          </a:p>
          <a:p>
            <a:pPr marL="756000" lvl="1" indent="0" algn="just">
              <a:buNone/>
              <a:defRPr/>
            </a:pPr>
            <a:r>
              <a:rPr lang="id-ID" altLang="zh-CN" dirty="0" err="1">
                <a:latin typeface="Courier New" pitchFamily="49" charset="0"/>
                <a:ea typeface="SimSun" pitchFamily="2" charset="-122"/>
              </a:rPr>
              <a:t>free</a:t>
            </a:r>
            <a:r>
              <a:rPr lang="id-ID" altLang="zh-CN" dirty="0">
                <a:latin typeface="Courier New" pitchFamily="49" charset="0"/>
                <a:ea typeface="SimSun" pitchFamily="2" charset="-122"/>
              </a:rPr>
              <a:t>(</a:t>
            </a:r>
            <a:r>
              <a:rPr lang="id-ID" altLang="zh-CN" dirty="0" err="1">
                <a:latin typeface="Courier New" pitchFamily="49" charset="0"/>
                <a:ea typeface="SimSun" pitchFamily="2" charset="-122"/>
              </a:rPr>
              <a:t>tail</a:t>
            </a:r>
            <a:r>
              <a:rPr lang="id-ID" altLang="zh-CN" dirty="0">
                <a:latin typeface="Courier New" pitchFamily="49" charset="0"/>
                <a:ea typeface="SimSun" pitchFamily="2" charset="-122"/>
              </a:rPr>
              <a:t>-&gt;</a:t>
            </a:r>
            <a:r>
              <a:rPr lang="id-ID" altLang="zh-CN" dirty="0" err="1">
                <a:latin typeface="Courier New" pitchFamily="49" charset="0"/>
                <a:ea typeface="SimSun" pitchFamily="2" charset="-122"/>
              </a:rPr>
              <a:t>next</a:t>
            </a:r>
            <a:r>
              <a:rPr lang="id-ID" altLang="zh-CN" dirty="0">
                <a:latin typeface="Courier New" pitchFamily="49" charset="0"/>
                <a:ea typeface="SimSun" pitchFamily="2" charset="-122"/>
              </a:rPr>
              <a:t>);</a:t>
            </a:r>
          </a:p>
          <a:p>
            <a:pPr marL="756000" lvl="1" indent="0" algn="just">
              <a:buNone/>
              <a:defRPr/>
            </a:pPr>
            <a:r>
              <a:rPr lang="id-ID" altLang="zh-CN" dirty="0" err="1">
                <a:latin typeface="Courier New" pitchFamily="49" charset="0"/>
                <a:ea typeface="SimSun" pitchFamily="2" charset="-122"/>
              </a:rPr>
              <a:t>tail</a:t>
            </a:r>
            <a:r>
              <a:rPr lang="id-ID" altLang="zh-CN" dirty="0">
                <a:latin typeface="Courier New" pitchFamily="49" charset="0"/>
                <a:ea typeface="SimSun" pitchFamily="2" charset="-122"/>
              </a:rPr>
              <a:t>-&gt;</a:t>
            </a:r>
            <a:r>
              <a:rPr lang="id-ID" altLang="zh-CN" dirty="0" err="1">
                <a:latin typeface="Courier New" pitchFamily="49" charset="0"/>
                <a:ea typeface="SimSun" pitchFamily="2" charset="-122"/>
              </a:rPr>
              <a:t>next</a:t>
            </a:r>
            <a:r>
              <a:rPr lang="id-ID" altLang="zh-CN" dirty="0">
                <a:latin typeface="Courier New" pitchFamily="49" charset="0"/>
                <a:ea typeface="SimSun" pitchFamily="2" charset="-122"/>
              </a:rPr>
              <a:t> = NULL;</a:t>
            </a:r>
          </a:p>
          <a:p>
            <a:pPr algn="just">
              <a:defRPr/>
            </a:pPr>
            <a:endParaRPr lang="en-US" altLang="zh-CN" dirty="0"/>
          </a:p>
          <a:p>
            <a:pPr algn="just"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4346582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Double linked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02430C-A9D9-7974-A768-F05AD7984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49" y="4362994"/>
            <a:ext cx="19309300" cy="6662057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Autofit/>
          </a:bodyPr>
          <a:lstStyle/>
          <a:p>
            <a:pPr algn="just">
              <a:buFont typeface="Wingdings" pitchFamily="2" charset="2"/>
              <a:buChar char="Ø"/>
              <a:defRPr/>
            </a:pP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The node to be deleted is </a:t>
            </a:r>
            <a:r>
              <a:rPr lang="en-US" altLang="zh-CN" b="1" dirty="0">
                <a:latin typeface="Tahoma" pitchFamily="34" charset="0"/>
                <a:ea typeface="SimSun" pitchFamily="2" charset="-122"/>
                <a:cs typeface="Tahoma" pitchFamily="34" charset="0"/>
              </a:rPr>
              <a:t>not head or tail</a:t>
            </a: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.</a:t>
            </a:r>
          </a:p>
          <a:p>
            <a:pPr algn="l" eaLnBrk="1" hangingPunct="1">
              <a:spcBef>
                <a:spcPts val="500"/>
              </a:spcBef>
              <a:buNone/>
              <a:defRPr/>
            </a:pPr>
            <a:r>
              <a:rPr lang="en-US" altLang="zh-CN" sz="44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	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struct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tnode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*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curr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=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head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;</a:t>
            </a:r>
          </a:p>
          <a:p>
            <a:pPr lvl="1">
              <a:spcBef>
                <a:spcPts val="500"/>
              </a:spcBef>
              <a:buNone/>
              <a:defRPr/>
            </a:pP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while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(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curr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-&gt;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next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-&gt;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value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!= x )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curr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=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curr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-&gt;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next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;</a:t>
            </a:r>
          </a:p>
          <a:p>
            <a:pPr algn="l" eaLnBrk="1" hangingPunct="1">
              <a:spcBef>
                <a:spcPts val="500"/>
              </a:spcBef>
              <a:buNone/>
              <a:defRPr/>
            </a:pP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	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struct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tnode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*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a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  =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curr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;</a:t>
            </a:r>
          </a:p>
          <a:p>
            <a:pPr algn="l" eaLnBrk="1" hangingPunct="1">
              <a:spcBef>
                <a:spcPts val="500"/>
              </a:spcBef>
              <a:buNone/>
              <a:defRPr/>
            </a:pP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	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struct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tnode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*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del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=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curr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-&gt;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next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;</a:t>
            </a:r>
          </a:p>
          <a:p>
            <a:pPr algn="l" eaLnBrk="1" hangingPunct="1">
              <a:spcBef>
                <a:spcPts val="500"/>
              </a:spcBef>
              <a:buNone/>
              <a:defRPr/>
            </a:pP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	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struct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tnode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*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b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  =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curr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-&gt;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next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-&gt;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next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;</a:t>
            </a:r>
          </a:p>
          <a:p>
            <a:pPr algn="l" eaLnBrk="1" hangingPunct="1">
              <a:spcBef>
                <a:spcPts val="500"/>
              </a:spcBef>
              <a:buNone/>
              <a:defRPr/>
            </a:pP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	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a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-&gt;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next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=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b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;</a:t>
            </a:r>
          </a:p>
          <a:p>
            <a:pPr algn="l" eaLnBrk="1" hangingPunct="1">
              <a:spcBef>
                <a:spcPts val="500"/>
              </a:spcBef>
              <a:buNone/>
              <a:defRPr/>
            </a:pP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	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b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-&gt;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prev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= 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a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;</a:t>
            </a:r>
          </a:p>
          <a:p>
            <a:pPr algn="l" eaLnBrk="1" hangingPunct="1">
              <a:spcBef>
                <a:spcPts val="500"/>
              </a:spcBef>
              <a:buNone/>
              <a:defRPr/>
            </a:pP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	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free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(</a:t>
            </a:r>
            <a:r>
              <a:rPr lang="id-ID" altLang="zh-CN" sz="4800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del</a:t>
            </a:r>
            <a:r>
              <a:rPr lang="id-ID" altLang="zh-CN" sz="4800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);</a:t>
            </a:r>
          </a:p>
          <a:p>
            <a:pPr marL="0" indent="0" algn="just">
              <a:buNone/>
              <a:defRPr/>
            </a:pPr>
            <a:endParaRPr lang="en-US" altLang="zh-CN" dirty="0">
              <a:latin typeface="Tahoma" pitchFamily="34" charset="0"/>
              <a:ea typeface="SimSun" pitchFamily="2" charset="-122"/>
              <a:cs typeface="Tahoma" pitchFamily="34" charset="0"/>
            </a:endParaRPr>
          </a:p>
          <a:p>
            <a:pPr algn="just">
              <a:defRPr/>
            </a:pPr>
            <a:endParaRPr lang="en-US" altLang="zh-CN" dirty="0"/>
          </a:p>
          <a:p>
            <a:pPr algn="just"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3876769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2F66D-06B2-5091-BBA7-283AE35FD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Circular single linked list and double linked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259C3-4AF1-65AB-4525-494B3D8B6D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Circular single linked list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052157-D4FD-55C7-0CF0-61F98BD3021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In circular, last node contains a pointer to the first node</a:t>
            </a:r>
          </a:p>
          <a:p>
            <a:r>
              <a:rPr lang="en-US" dirty="0"/>
              <a:t>We can have a circular singly linked list as well as a circular doubly linked list.</a:t>
            </a:r>
          </a:p>
          <a:p>
            <a:r>
              <a:rPr lang="en-US" dirty="0"/>
              <a:t>There is no storing of NULL values in the list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2" descr="http://ironbark.bendigo.latrobe.edu.au/subjects/IOO/lectures/lecture19_files/figure6.gif">
            <a:extLst>
              <a:ext uri="{FF2B5EF4-FFF2-40B4-BE49-F238E27FC236}">
                <a16:creationId xmlns:a16="http://schemas.microsoft.com/office/drawing/2014/main" id="{ABF002A2-9FE1-CFB9-AE8E-4C15A60D0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87716" y="7714381"/>
            <a:ext cx="13008567" cy="48782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1255136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2F66D-06B2-5091-BBA7-283AE35FD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Circular single linked list and double linked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259C3-4AF1-65AB-4525-494B3D8B6D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Circular double linked list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052157-D4FD-55C7-0CF0-61F98BD3021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dirty="0"/>
              <a:t>It is similar with circular single linked list, but total pointer in each node here is 2 (two) pointers.</a:t>
            </a:r>
            <a:endParaRPr lang="id-ID" altLang="zh-CN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B3673CF-6025-ABF1-D294-5DBDD5D60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37953" y="5878799"/>
            <a:ext cx="17888746" cy="6151289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4982700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39E6C-7730-1915-E3F2-54C4F6ECC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1E133-00BB-7A3C-1D6D-ACFBABD9D6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7D1F3-A0FA-2266-3F94-5562A6F7F9B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S. Sridhar. 2015. Design and Analysis of Algorithms. Oxford University Press. New Delhi. ISBN: 9780198093695. Chapter 5</a:t>
            </a:r>
          </a:p>
          <a:p>
            <a:r>
              <a:rPr lang="en-US" dirty="0"/>
              <a:t>Reema </a:t>
            </a:r>
            <a:r>
              <a:rPr lang="en-US" dirty="0" err="1"/>
              <a:t>Thareja</a:t>
            </a:r>
            <a:r>
              <a:rPr lang="en-US" dirty="0"/>
              <a:t>. 2014. Data structures using C. Oxford University Press. New Delhi. ISBN:9780198099307. Chapter 6</a:t>
            </a:r>
          </a:p>
          <a:p>
            <a:r>
              <a:rPr lang="en-US" dirty="0"/>
              <a:t>Thomas H. </a:t>
            </a:r>
            <a:r>
              <a:rPr lang="en-US" dirty="0" err="1"/>
              <a:t>Cormen</a:t>
            </a:r>
            <a:r>
              <a:rPr lang="en-US" dirty="0"/>
              <a:t>, Charles E. </a:t>
            </a:r>
            <a:r>
              <a:rPr lang="en-US" dirty="0" err="1"/>
              <a:t>Leiserson</a:t>
            </a:r>
            <a:r>
              <a:rPr lang="en-US" dirty="0"/>
              <a:t>, Ronald L. Rivest, &amp; Clifford Stein. (2022). Introduction to Algorithms. 04. The MIT Press. London. ISBN: 9780262046305. Chapter 10.</a:t>
            </a:r>
          </a:p>
          <a:p>
            <a:r>
              <a:rPr lang="en-US" dirty="0"/>
              <a:t>Doubly Linked List, https://</a:t>
            </a:r>
            <a:r>
              <a:rPr lang="en-US" dirty="0" err="1"/>
              <a:t>visualgo.net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</a:t>
            </a:r>
            <a:r>
              <a:rPr lang="en-US" dirty="0" err="1"/>
              <a:t>list?slide</a:t>
            </a:r>
            <a:r>
              <a:rPr lang="en-US" dirty="0"/>
              <a:t>=6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96690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EE913-EE39-C321-5882-05A506DB3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D" dirty="0"/>
              <a:t>LEARNING 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2D373-5BC5-C51D-92C2-C090C3857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Session 04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426B6-A02E-F758-7A2B-554FFF354A1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504000" indent="-504000"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learning outcomes associated with this topic: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1: Explain the concept of data structures and its usage in Computer Science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2: Illustrate any learned data structure and its usage in application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3: Apply data structures using C</a:t>
            </a: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0765537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13C63-3652-9F12-6F77-766BFDA63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39D62-1CA3-0884-DA56-1F5636619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D" dirty="0"/>
              <a:t>LEARNING 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29316-3337-82DE-9FC2-A4C9596D67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Session 04</a:t>
            </a:r>
          </a:p>
          <a:p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038963-477D-65EB-186A-68859151605F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504000" indent="-504000"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 the end of this session, students will be able to: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Understand the concept of Circular Linked List and Double Linked List</a:t>
            </a:r>
          </a:p>
          <a:p>
            <a:pPr marL="504000" indent="-504000"/>
            <a:r>
              <a:rPr lang="en-ID" dirty="0"/>
              <a:t>Apply the Double Linked List using C</a:t>
            </a: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4444301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B66E5-1DB7-84E4-67E9-18F71B33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SUBTOPICS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DFB5B-CA62-5EB5-491E-BAED39A037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Session 04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7AEFF5-7353-7FAB-51D0-FDFDF436861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504000" indent="-504000"/>
            <a:r>
              <a:rPr lang="en-AU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Double Linked List</a:t>
            </a:r>
          </a:p>
          <a:p>
            <a:pPr marL="504000" indent="-504000"/>
            <a:r>
              <a:rPr lang="en-AU" dirty="0"/>
              <a:t>Circular Single Linked List &amp; Double Linked List</a:t>
            </a:r>
            <a:endParaRPr lang="en-AU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41341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Double linked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Autofit/>
          </a:bodyPr>
          <a:lstStyle/>
          <a:p>
            <a:pPr algn="just">
              <a:defRPr/>
            </a:pPr>
            <a:r>
              <a:rPr lang="en-US" altLang="zh-CN" b="1" dirty="0"/>
              <a:t>Double/Doubly linked list </a:t>
            </a:r>
            <a:r>
              <a:rPr lang="en-US" altLang="zh-CN" dirty="0"/>
              <a:t>or two-way linked list is a linked list data structure with two link, one that contain reference to the next data and one that contain reference to the previous data.</a:t>
            </a:r>
          </a:p>
          <a:p>
            <a:pPr algn="just">
              <a:defRPr/>
            </a:pPr>
            <a:endParaRPr lang="en-US" altLang="zh-CN" dirty="0"/>
          </a:p>
        </p:txBody>
      </p:sp>
      <p:pic>
        <p:nvPicPr>
          <p:cNvPr id="6" name="Picture 5" descr="A blue rectangular sign with black text&#10;&#10;Description automatically generated">
            <a:extLst>
              <a:ext uri="{FF2B5EF4-FFF2-40B4-BE49-F238E27FC236}">
                <a16:creationId xmlns:a16="http://schemas.microsoft.com/office/drawing/2014/main" id="{0761E639-B6AE-9F74-7B03-51429B683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564" y="6385377"/>
            <a:ext cx="7533602" cy="5725537"/>
          </a:xfrm>
          <a:prstGeom prst="rect">
            <a:avLst/>
          </a:prstGeom>
        </p:spPr>
      </p:pic>
      <p:pic>
        <p:nvPicPr>
          <p:cNvPr id="7" name="Picture 7" descr="list-5.gif">
            <a:extLst>
              <a:ext uri="{FF2B5EF4-FFF2-40B4-BE49-F238E27FC236}">
                <a16:creationId xmlns:a16="http://schemas.microsoft.com/office/drawing/2014/main" id="{2C1401D1-BE6D-DF78-B175-F5EA81E5D33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309088" y="6385377"/>
            <a:ext cx="10551135" cy="215773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1760662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Double linked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insert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Autofit/>
          </a:bodyPr>
          <a:lstStyle/>
          <a:p>
            <a:pPr algn="just">
              <a:defRPr/>
            </a:pPr>
            <a:r>
              <a:rPr lang="en-US" altLang="zh-CN" dirty="0"/>
              <a:t>Just like in a single linked list, first we should allocate the new node and assign the value to it, and then we connect the node with the existing linked list.</a:t>
            </a:r>
          </a:p>
          <a:p>
            <a:pPr algn="just">
              <a:defRPr/>
            </a:pPr>
            <a:r>
              <a:rPr lang="en-US" altLang="zh-CN" dirty="0"/>
              <a:t>Supposed we want to append the new node </a:t>
            </a:r>
            <a:r>
              <a:rPr lang="en-US" altLang="zh-CN" b="1" dirty="0"/>
              <a:t>behind the tail</a:t>
            </a:r>
            <a:r>
              <a:rPr lang="en-US" altLang="zh-CN" dirty="0"/>
              <a:t>.</a:t>
            </a:r>
          </a:p>
          <a:p>
            <a:pPr algn="just">
              <a:defRPr/>
            </a:pPr>
            <a:endParaRPr lang="en-US" altLang="zh-CN" dirty="0"/>
          </a:p>
        </p:txBody>
      </p:sp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B89F495-C06C-0397-203B-F265ED69A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323" y="7282165"/>
            <a:ext cx="15706821" cy="523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2767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Double linked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insert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Autofit/>
          </a:bodyPr>
          <a:lstStyle/>
          <a:p>
            <a:pPr algn="just">
              <a:defRPr/>
            </a:pPr>
            <a:r>
              <a:rPr lang="en-US" altLang="zh-CN" sz="4400" dirty="0">
                <a:latin typeface="Tahoma" pitchFamily="34" charset="0"/>
                <a:ea typeface="SimSun" pitchFamily="2" charset="-122"/>
                <a:cs typeface="Tahoma" pitchFamily="34" charset="0"/>
              </a:rPr>
              <a:t>Supposed we want to insert a new node in a certain position (</a:t>
            </a:r>
            <a:r>
              <a:rPr lang="en-US" altLang="zh-CN" sz="4400" b="1" dirty="0">
                <a:latin typeface="Tahoma" pitchFamily="34" charset="0"/>
                <a:ea typeface="SimSun" pitchFamily="2" charset="-122"/>
                <a:cs typeface="Tahoma" pitchFamily="34" charset="0"/>
              </a:rPr>
              <a:t>any location between head and tail</a:t>
            </a:r>
            <a:r>
              <a:rPr lang="en-US" altLang="zh-CN" sz="4400" dirty="0">
                <a:latin typeface="Tahoma" pitchFamily="34" charset="0"/>
                <a:ea typeface="SimSun" pitchFamily="2" charset="-122"/>
                <a:cs typeface="Tahoma" pitchFamily="34" charset="0"/>
              </a:rPr>
              <a:t>)</a:t>
            </a:r>
          </a:p>
          <a:p>
            <a:pPr algn="just">
              <a:defRPr/>
            </a:pPr>
            <a:endParaRPr lang="en-US" altLang="zh-CN" dirty="0"/>
          </a:p>
          <a:p>
            <a:pPr algn="just">
              <a:defRPr/>
            </a:pPr>
            <a:endParaRPr lang="en-US" altLang="zh-CN" dirty="0"/>
          </a:p>
        </p:txBody>
      </p:sp>
      <p:pic>
        <p:nvPicPr>
          <p:cNvPr id="6" name="Picture 5" descr="A blue screen with black text&#10;&#10;Description automatically generated">
            <a:extLst>
              <a:ext uri="{FF2B5EF4-FFF2-40B4-BE49-F238E27FC236}">
                <a16:creationId xmlns:a16="http://schemas.microsoft.com/office/drawing/2014/main" id="{7B73FCD4-4FF8-31C1-449C-DCAAB7C93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323" y="5482407"/>
            <a:ext cx="16219714" cy="711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96632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Double linked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Autofit/>
          </a:bodyPr>
          <a:lstStyle/>
          <a:p>
            <a:pPr algn="just">
              <a:defRPr/>
            </a:pPr>
            <a:r>
              <a:rPr lang="en-US" altLang="zh-CN" sz="4400" dirty="0">
                <a:latin typeface="Tahoma" pitchFamily="34" charset="0"/>
                <a:ea typeface="SimSun" pitchFamily="2" charset="-122"/>
                <a:cs typeface="Tahoma" pitchFamily="34" charset="0"/>
              </a:rPr>
              <a:t>There are 4 conditions we should pay attention when deleting:</a:t>
            </a:r>
          </a:p>
          <a:p>
            <a:pPr lvl="1" algn="just">
              <a:buFont typeface="Wingdings" pitchFamily="2" charset="2"/>
              <a:buChar char="Ø"/>
              <a:defRPr/>
            </a:pP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The node to be deleted is the </a:t>
            </a:r>
            <a:r>
              <a:rPr lang="en-US" altLang="zh-CN" b="1" dirty="0">
                <a:latin typeface="Tahoma" pitchFamily="34" charset="0"/>
                <a:ea typeface="SimSun" pitchFamily="2" charset="-122"/>
                <a:cs typeface="Tahoma" pitchFamily="34" charset="0"/>
              </a:rPr>
              <a:t>only node </a:t>
            </a: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in linked list.</a:t>
            </a:r>
          </a:p>
          <a:p>
            <a:pPr lvl="1" algn="just">
              <a:buFont typeface="Wingdings" pitchFamily="2" charset="2"/>
              <a:buChar char="Ø"/>
              <a:defRPr/>
            </a:pP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The node to be deleted is </a:t>
            </a:r>
            <a:r>
              <a:rPr lang="en-US" altLang="zh-CN" b="1" dirty="0">
                <a:latin typeface="Tahoma" pitchFamily="34" charset="0"/>
                <a:ea typeface="SimSun" pitchFamily="2" charset="-122"/>
                <a:cs typeface="Tahoma" pitchFamily="34" charset="0"/>
              </a:rPr>
              <a:t>head</a:t>
            </a: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.</a:t>
            </a:r>
          </a:p>
          <a:p>
            <a:pPr lvl="1" algn="just">
              <a:buFont typeface="Wingdings" pitchFamily="2" charset="2"/>
              <a:buChar char="Ø"/>
              <a:defRPr/>
            </a:pP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The node to be deleted is </a:t>
            </a:r>
            <a:r>
              <a:rPr lang="en-US" altLang="zh-CN" b="1" dirty="0">
                <a:latin typeface="Tahoma" pitchFamily="34" charset="0"/>
                <a:ea typeface="SimSun" pitchFamily="2" charset="-122"/>
                <a:cs typeface="Tahoma" pitchFamily="34" charset="0"/>
              </a:rPr>
              <a:t>tail</a:t>
            </a: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.</a:t>
            </a:r>
          </a:p>
          <a:p>
            <a:pPr lvl="1" algn="just">
              <a:buFont typeface="Wingdings" pitchFamily="2" charset="2"/>
              <a:buChar char="Ø"/>
              <a:defRPr/>
            </a:pP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The node to be deleted is </a:t>
            </a:r>
            <a:r>
              <a:rPr lang="en-US" altLang="zh-CN" b="1" dirty="0">
                <a:latin typeface="Tahoma" pitchFamily="34" charset="0"/>
                <a:ea typeface="SimSun" pitchFamily="2" charset="-122"/>
                <a:cs typeface="Tahoma" pitchFamily="34" charset="0"/>
              </a:rPr>
              <a:t>not head or tail</a:t>
            </a: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.</a:t>
            </a:r>
          </a:p>
          <a:p>
            <a:pPr lvl="1" algn="just">
              <a:buFont typeface="Wingdings" pitchFamily="2" charset="2"/>
              <a:buChar char="Ø"/>
              <a:defRPr/>
            </a:pPr>
            <a:endParaRPr lang="en-US" altLang="zh-CN" dirty="0">
              <a:latin typeface="Tahoma" pitchFamily="34" charset="0"/>
              <a:ea typeface="SimSun" pitchFamily="2" charset="-122"/>
              <a:cs typeface="Tahoma" pitchFamily="34" charset="0"/>
            </a:endParaRPr>
          </a:p>
          <a:p>
            <a:pPr algn="just">
              <a:defRPr/>
            </a:pPr>
            <a:endParaRPr lang="en-US" altLang="zh-CN" dirty="0"/>
          </a:p>
          <a:p>
            <a:pPr algn="just"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9416693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93DD-CE87-21B9-9D82-D0ADB444D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Double linked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621D-3FF9-8D9A-207D-262F19A13C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C6C6A6-0767-A346-0FE3-32128C0E0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447" y="4555159"/>
            <a:ext cx="4885508" cy="34772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1F6382-5463-B2CF-053F-30892352C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447" y="9057326"/>
            <a:ext cx="6766559" cy="3477286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A23E6-A3FB-4D38-0848-5C526C74EC9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714224"/>
            <a:ext cx="19309300" cy="8129718"/>
          </a:xfrm>
        </p:spPr>
        <p:txBody>
          <a:bodyPr>
            <a:noAutofit/>
          </a:bodyPr>
          <a:lstStyle/>
          <a:p>
            <a:pPr algn="just">
              <a:buFont typeface="Wingdings" pitchFamily="2" charset="2"/>
              <a:buChar char="Ø"/>
              <a:defRPr/>
            </a:pP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The node to be deleted is the </a:t>
            </a:r>
            <a:r>
              <a:rPr lang="en-US" altLang="zh-CN" b="1" dirty="0">
                <a:latin typeface="Tahoma" pitchFamily="34" charset="0"/>
                <a:ea typeface="SimSun" pitchFamily="2" charset="-122"/>
                <a:cs typeface="Tahoma" pitchFamily="34" charset="0"/>
              </a:rPr>
              <a:t>only node </a:t>
            </a: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in linked list.</a:t>
            </a:r>
          </a:p>
          <a:p>
            <a:pPr lvl="1">
              <a:buNone/>
              <a:defRPr/>
            </a:pPr>
            <a:r>
              <a:rPr lang="en-US" altLang="zh-CN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free(head);</a:t>
            </a:r>
            <a:endParaRPr lang="id-ID" altLang="zh-CN" dirty="0">
              <a:latin typeface="Courier New" pitchFamily="49" charset="0"/>
              <a:ea typeface="SimSun" pitchFamily="2" charset="-122"/>
              <a:cs typeface="Courier New" pitchFamily="49" charset="0"/>
            </a:endParaRPr>
          </a:p>
          <a:p>
            <a:pPr lvl="1">
              <a:buNone/>
              <a:defRPr/>
            </a:pPr>
            <a:r>
              <a:rPr lang="en-US" altLang="zh-CN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head = NULL;</a:t>
            </a:r>
            <a:endParaRPr lang="id-ID" altLang="zh-CN" dirty="0">
              <a:latin typeface="Courier New" pitchFamily="49" charset="0"/>
              <a:ea typeface="SimSun" pitchFamily="2" charset="-122"/>
              <a:cs typeface="Courier New" pitchFamily="49" charset="0"/>
            </a:endParaRPr>
          </a:p>
          <a:p>
            <a:pPr lvl="1">
              <a:buNone/>
              <a:defRPr/>
            </a:pPr>
            <a:r>
              <a:rPr lang="en-US" altLang="zh-CN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tail = NULL;</a:t>
            </a:r>
            <a:endParaRPr lang="en-US" altLang="zh-CN" dirty="0">
              <a:latin typeface="Tahoma" pitchFamily="34" charset="0"/>
              <a:ea typeface="SimSun" pitchFamily="2" charset="-122"/>
              <a:cs typeface="Tahoma" pitchFamily="34" charset="0"/>
            </a:endParaRPr>
          </a:p>
          <a:p>
            <a:pPr algn="just">
              <a:buFont typeface="Wingdings" pitchFamily="2" charset="2"/>
              <a:buChar char="Ø"/>
              <a:defRPr/>
            </a:pP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The node to be deleted is </a:t>
            </a:r>
            <a:r>
              <a:rPr lang="en-US" altLang="zh-CN" b="1" dirty="0">
                <a:latin typeface="Tahoma" pitchFamily="34" charset="0"/>
                <a:ea typeface="SimSun" pitchFamily="2" charset="-122"/>
                <a:cs typeface="Tahoma" pitchFamily="34" charset="0"/>
              </a:rPr>
              <a:t>head</a:t>
            </a:r>
            <a:r>
              <a:rPr lang="en-US" altLang="zh-CN" dirty="0">
                <a:latin typeface="Tahoma" pitchFamily="34" charset="0"/>
                <a:ea typeface="SimSun" pitchFamily="2" charset="-122"/>
                <a:cs typeface="Tahoma" pitchFamily="34" charset="0"/>
              </a:rPr>
              <a:t>.</a:t>
            </a:r>
          </a:p>
          <a:p>
            <a:pPr marL="1098900" lvl="2" indent="-342900">
              <a:buNone/>
              <a:defRPr/>
            </a:pPr>
            <a:r>
              <a:rPr lang="en-US" altLang="zh-CN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head = head-&gt;next;</a:t>
            </a:r>
          </a:p>
          <a:p>
            <a:pPr marL="1098900" lvl="2" indent="-342900">
              <a:buNone/>
              <a:defRPr/>
            </a:pPr>
            <a:r>
              <a:rPr lang="en-US" altLang="zh-CN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free(head-&gt;</a:t>
            </a:r>
            <a:r>
              <a:rPr lang="en-US" altLang="zh-CN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prev</a:t>
            </a:r>
            <a:r>
              <a:rPr lang="en-US" altLang="zh-CN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);</a:t>
            </a:r>
          </a:p>
          <a:p>
            <a:pPr marL="1098900" lvl="2" indent="-342900">
              <a:buNone/>
              <a:defRPr/>
            </a:pPr>
            <a:r>
              <a:rPr lang="id-ID" altLang="zh-CN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h</a:t>
            </a:r>
            <a:r>
              <a:rPr lang="en-US" altLang="zh-CN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ead</a:t>
            </a:r>
            <a:r>
              <a:rPr lang="en-US" altLang="zh-CN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-&gt;</a:t>
            </a:r>
            <a:r>
              <a:rPr lang="en-US" altLang="zh-CN" dirty="0" err="1">
                <a:latin typeface="Courier New" pitchFamily="49" charset="0"/>
                <a:ea typeface="SimSun" pitchFamily="2" charset="-122"/>
                <a:cs typeface="Courier New" pitchFamily="49" charset="0"/>
              </a:rPr>
              <a:t>prev</a:t>
            </a:r>
            <a:r>
              <a:rPr lang="en-US" altLang="zh-CN" dirty="0">
                <a:latin typeface="Courier New" pitchFamily="49" charset="0"/>
                <a:ea typeface="SimSun" pitchFamily="2" charset="-122"/>
                <a:cs typeface="Courier New" pitchFamily="49" charset="0"/>
              </a:rPr>
              <a:t> = NULL;</a:t>
            </a:r>
          </a:p>
          <a:p>
            <a:pPr marL="0" indent="0" algn="just">
              <a:buNone/>
              <a:defRPr/>
            </a:pPr>
            <a:endParaRPr lang="en-US" altLang="zh-CN" dirty="0">
              <a:latin typeface="Tahoma" pitchFamily="34" charset="0"/>
              <a:ea typeface="SimSun" pitchFamily="2" charset="-122"/>
              <a:cs typeface="Tahoma" pitchFamily="34" charset="0"/>
            </a:endParaRPr>
          </a:p>
          <a:p>
            <a:pPr algn="just">
              <a:defRPr/>
            </a:pPr>
            <a:endParaRPr lang="en-US" altLang="zh-CN" dirty="0"/>
          </a:p>
          <a:p>
            <a:pPr algn="just"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7888600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Custom 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BINUS Learning Object Slide Template 2023  -  Read-Only" id="{0B9ADDDE-C7FD-42D8-83B7-6621693F3C5D}" vid="{472DF894-1FEC-4319-A5F3-1F8BDBEC1F3D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21_BasicWhite</Template>
  <TotalTime>164</TotalTime>
  <Words>650</Words>
  <Application>Microsoft Office PowerPoint</Application>
  <PresentationFormat>Custom</PresentationFormat>
  <Paragraphs>79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Open Sans</vt:lpstr>
      <vt:lpstr>Open Sans ExtraBold</vt:lpstr>
      <vt:lpstr>Wingdings</vt:lpstr>
      <vt:lpstr>Courier New</vt:lpstr>
      <vt:lpstr>Open Sans Semibold</vt:lpstr>
      <vt:lpstr>Tahoma</vt:lpstr>
      <vt:lpstr>OCRB</vt:lpstr>
      <vt:lpstr>Arial</vt:lpstr>
      <vt:lpstr>Open Sans Light</vt:lpstr>
      <vt:lpstr>21_BasicWhite</vt:lpstr>
      <vt:lpstr>Linked list II</vt:lpstr>
      <vt:lpstr>LEARNING OUTCOMES</vt:lpstr>
      <vt:lpstr>LEARNING Objectives</vt:lpstr>
      <vt:lpstr>SUBTOPICS</vt:lpstr>
      <vt:lpstr>Double linked list</vt:lpstr>
      <vt:lpstr>Double linked list</vt:lpstr>
      <vt:lpstr>Double linked list</vt:lpstr>
      <vt:lpstr>Double linked list</vt:lpstr>
      <vt:lpstr>Double linked list</vt:lpstr>
      <vt:lpstr>Double linked list</vt:lpstr>
      <vt:lpstr>Double linked list</vt:lpstr>
      <vt:lpstr>Circular single linked list and double linked list</vt:lpstr>
      <vt:lpstr>Circular single linked list and double linked list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LUCKY</dc:creator>
  <cp:lastModifiedBy>Henry Lucky</cp:lastModifiedBy>
  <cp:revision>15</cp:revision>
  <dcterms:created xsi:type="dcterms:W3CDTF">2023-11-17T02:51:40Z</dcterms:created>
  <dcterms:modified xsi:type="dcterms:W3CDTF">2024-12-06T07:49:32Z</dcterms:modified>
</cp:coreProperties>
</file>

<file path=docProps/thumbnail.jpeg>
</file>